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0"/>
  </p:notesMasterIdLst>
  <p:handoutMasterIdLst>
    <p:handoutMasterId r:id="rId11"/>
  </p:handoutMasterIdLst>
  <p:sldIdLst>
    <p:sldId id="303" r:id="rId5"/>
    <p:sldId id="796" r:id="rId6"/>
    <p:sldId id="797" r:id="rId7"/>
    <p:sldId id="798" r:id="rId8"/>
    <p:sldId id="794" r:id="rId9"/>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22027B4-96A5-416F-A4ED-2B64A78AF3C3}" v="3" dt="2023-01-23T09:41:53.111"/>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62" d="100"/>
          <a:sy n="162" d="100"/>
        </p:scale>
        <p:origin x="2160"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114" d="100"/>
          <a:sy n="114" d="100"/>
        </p:scale>
        <p:origin x="5202" y="84"/>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commentAuthors" Target="commentAuthors.xml"/><Relationship Id="rId17"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1/20/2023</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1/20/2023</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#154AHE</a:t>
            </a:r>
          </a:p>
          <a:p>
            <a:r>
              <a:rPr lang="de-DE" altLang="ko-KR" sz="1200" b="1" kern="1200" dirty="0">
                <a:solidFill>
                  <a:schemeClr val="tx1"/>
                </a:solidFill>
                <a:latin typeface="Arial "/>
                <a:ea typeface="+mn-ea"/>
                <a:cs typeface="Arial" panose="020B0604020202020204" pitchFamily="34" charset="0"/>
              </a:rPr>
              <a:t>Electronic meeting, 16 – 20 January</a:t>
            </a:r>
            <a:r>
              <a:rPr lang="de-DE" sz="1200" b="1" kern="1200" dirty="0">
                <a:solidFill>
                  <a:schemeClr val="tx1"/>
                </a:solidFill>
                <a:latin typeface="Arial "/>
                <a:ea typeface="+mn-ea"/>
                <a:cs typeface="Arial" panose="020B0604020202020204" pitchFamily="34" charset="0"/>
              </a:rPr>
              <a:t> 2023</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S2-2301338</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WG2#154AHE</a:t>
            </a:r>
            <a:r>
              <a:rPr lang="en-GB" altLang="de-DE" sz="1200" baseline="0" dirty="0">
                <a:solidFill>
                  <a:schemeClr val="bg1"/>
                </a:solidFill>
              </a:rPr>
              <a:t> Electronic meeting, 16 – 20 January, 2023</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www.3gpp.org/ftp/Specs/archive/23_series/23.700-08/" TargetMode="Externa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FS_eNPN_Ph2 + eNPN_Ph2</a:t>
            </a:r>
            <a:br>
              <a:rPr lang="en-US" altLang="de-DE" sz="3600" b="1" dirty="0"/>
            </a:br>
            <a:r>
              <a:rPr lang="en-US" altLang="de-DE" sz="3600" b="1" dirty="0"/>
              <a:t>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FS_eNPN_Ph2 and eNPN_Ph2 status after SA2#154AHE (1/3)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582814"/>
            <a:ext cx="8695692" cy="366994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3 P-CRs to TR 23.700-08 agreed</a:t>
            </a:r>
          </a:p>
          <a:p>
            <a:pPr lvl="2">
              <a:spcBef>
                <a:spcPts val="0"/>
              </a:spcBef>
              <a:spcAft>
                <a:spcPts val="0"/>
              </a:spcAft>
            </a:pPr>
            <a:r>
              <a:rPr lang="en-US" altLang="de-DE" sz="1100" kern="0" dirty="0"/>
              <a:t>The outstanding issue whether to standardize any additional Localized Service related information that may be sent to the UE to aid manual selection of hosting network has been resolved without further normative changes.</a:t>
            </a:r>
          </a:p>
          <a:p>
            <a:pPr lvl="2">
              <a:spcBef>
                <a:spcPts val="0"/>
              </a:spcBef>
              <a:spcAft>
                <a:spcPts val="0"/>
              </a:spcAft>
            </a:pPr>
            <a:r>
              <a:rPr lang="en-US" altLang="de-DE" sz="1100" kern="0" dirty="0"/>
              <a:t>Added optional location validity conditions to Credentials Holder controlled prioritized lists for automatic SNPN selection</a:t>
            </a:r>
          </a:p>
          <a:p>
            <a:pPr lvl="1">
              <a:spcBef>
                <a:spcPts val="0"/>
              </a:spcBef>
              <a:spcAft>
                <a:spcPts val="0"/>
              </a:spcAft>
            </a:pPr>
            <a:r>
              <a:rPr lang="en-US" altLang="de-DE" sz="1200" kern="0" dirty="0"/>
              <a:t>Latest TR 23.700-08 is available </a:t>
            </a:r>
            <a:r>
              <a:rPr lang="en-US" altLang="de-DE" sz="1200" kern="0" dirty="0">
                <a:hlinkClick r:id="rId3"/>
              </a:rPr>
              <a:t>here</a:t>
            </a:r>
            <a:r>
              <a:rPr lang="en-US" altLang="de-DE" sz="1200" kern="0" dirty="0"/>
              <a:t>; TR regarded as 100% complete and to be sent to TSG SA for approval from SA2#155</a:t>
            </a:r>
          </a:p>
          <a:p>
            <a:pPr lvl="1">
              <a:spcBef>
                <a:spcPts val="0"/>
              </a:spcBef>
              <a:spcAft>
                <a:spcPts val="0"/>
              </a:spcAft>
            </a:pPr>
            <a:r>
              <a:rPr lang="en-US" altLang="de-DE" sz="1200" kern="0" dirty="0"/>
              <a:t>10 CRs approved</a:t>
            </a:r>
          </a:p>
          <a:p>
            <a:pPr lvl="1">
              <a:spcBef>
                <a:spcPts val="0"/>
              </a:spcBef>
              <a:spcAft>
                <a:spcPts val="0"/>
              </a:spcAft>
            </a:pPr>
            <a:r>
              <a:rPr lang="en-US" altLang="de-DE" sz="1200" kern="0" dirty="0"/>
              <a:t>WID update postponed</a:t>
            </a:r>
          </a:p>
          <a:p>
            <a:pPr lvl="1">
              <a:spcBef>
                <a:spcPts val="0"/>
              </a:spcBef>
              <a:spcAft>
                <a:spcPts val="0"/>
              </a:spcAft>
            </a:pPr>
            <a:r>
              <a:rPr lang="en-US" altLang="de-DE" sz="1200" kern="0" dirty="0"/>
              <a:t>1 LS out sent to RAN2, RAN3 on “LS on RAN impact for NPN enhancement in Rel-18” with a summary of the RAN impacts due to eNPN_Ph2</a:t>
            </a:r>
          </a:p>
          <a:p>
            <a:pPr lvl="1">
              <a:spcBef>
                <a:spcPts val="0"/>
              </a:spcBef>
              <a:spcAft>
                <a:spcPts val="0"/>
              </a:spcAft>
            </a:pPr>
            <a:r>
              <a:rPr lang="en-US" altLang="de-DE" sz="1200" kern="0" dirty="0"/>
              <a:t>1 LS out sent to CT1 on “Regarding issues related to SNPN selection for Localized services”</a:t>
            </a:r>
          </a:p>
          <a:p>
            <a:pPr lvl="1">
              <a:spcBef>
                <a:spcPts val="0"/>
              </a:spcBef>
              <a:spcAft>
                <a:spcPts val="0"/>
              </a:spcAft>
            </a:pPr>
            <a:r>
              <a:rPr lang="en-US" altLang="de-DE" sz="1200" kern="0" dirty="0"/>
              <a:t>CR and LS out related to support for NSWO with CH postponed</a:t>
            </a:r>
          </a:p>
          <a:p>
            <a:pPr lvl="1">
              <a:spcBef>
                <a:spcPts val="0"/>
              </a:spcBef>
              <a:spcAft>
                <a:spcPts val="0"/>
              </a:spcAft>
            </a:pPr>
            <a:r>
              <a:rPr lang="en-US" altLang="de-DE" sz="1200" kern="0" dirty="0"/>
              <a:t>2 CRs related to CAG enhancements postponed</a:t>
            </a:r>
          </a:p>
          <a:p>
            <a:pPr>
              <a:spcBef>
                <a:spcPts val="0"/>
              </a:spcBef>
              <a:spcAft>
                <a:spcPts val="0"/>
              </a:spcAft>
            </a:pPr>
            <a:r>
              <a:rPr lang="de-DE" altLang="de-DE" sz="1600" b="1" kern="0" dirty="0"/>
              <a:t>Related to Key Issue 1: </a:t>
            </a:r>
            <a:r>
              <a:rPr lang="en-US" altLang="de-DE" sz="1600" b="1" kern="0" dirty="0"/>
              <a:t>Enabling support for idle and connected mode mobility between SNPNs without new network selection</a:t>
            </a:r>
            <a:endParaRPr lang="de-DE" altLang="de-DE" sz="1600" b="1" kern="0" dirty="0"/>
          </a:p>
          <a:p>
            <a:pPr lvl="1">
              <a:spcBef>
                <a:spcPts val="0"/>
              </a:spcBef>
              <a:spcAft>
                <a:spcPts val="0"/>
              </a:spcAft>
            </a:pPr>
            <a:r>
              <a:rPr lang="en-US" altLang="de-DE" sz="1200" kern="0" dirty="0"/>
              <a:t>1 CR noted.</a:t>
            </a:r>
          </a:p>
          <a:p>
            <a:pPr lvl="1">
              <a:spcBef>
                <a:spcPts val="0"/>
              </a:spcBef>
              <a:spcAft>
                <a:spcPts val="0"/>
              </a:spcAft>
            </a:pPr>
            <a:r>
              <a:rPr lang="en-US" altLang="de-DE" sz="1200" kern="0" dirty="0"/>
              <a:t>Work completed.</a:t>
            </a:r>
          </a:p>
          <a:p>
            <a:pPr>
              <a:spcBef>
                <a:spcPts val="0"/>
              </a:spcBef>
              <a:spcAft>
                <a:spcPts val="0"/>
              </a:spcAft>
            </a:pPr>
            <a:endParaRPr lang="en-US" altLang="zh-CN" sz="12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2858576281"/>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graphicFrame>
        <p:nvGraphicFramePr>
          <p:cNvPr id="6" name="Content Placeholder 8">
            <a:extLst>
              <a:ext uri="{FF2B5EF4-FFF2-40B4-BE49-F238E27FC236}">
                <a16:creationId xmlns:a16="http://schemas.microsoft.com/office/drawing/2014/main" id="{28A8AC40-200F-4556-8150-065DB4CB4BD8}"/>
              </a:ext>
            </a:extLst>
          </p:cNvPr>
          <p:cNvGraphicFramePr>
            <a:graphicFrameLocks/>
          </p:cNvGraphicFramePr>
          <p:nvPr>
            <p:extLst>
              <p:ext uri="{D42A27DB-BD31-4B8C-83A1-F6EECF244321}">
                <p14:modId xmlns:p14="http://schemas.microsoft.com/office/powerpoint/2010/main" val="3536718598"/>
              </p:ext>
            </p:extLst>
          </p:nvPr>
        </p:nvGraphicFramePr>
        <p:xfrm>
          <a:off x="218574" y="1335830"/>
          <a:ext cx="8810067" cy="124698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9597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47253">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57377">
                <a:tc>
                  <a:txBody>
                    <a:bodyPr/>
                    <a:lstStyle/>
                    <a:p>
                      <a:r>
                        <a:rPr kumimoji="0" lang="en-US" sz="1400" b="1" i="0" u="none" strike="noStrike" kern="1200" cap="none" normalizeH="0" baseline="0" dirty="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50% &gt; 70%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23 </a:t>
                      </a:r>
                      <a:r>
                        <a:rPr kumimoji="0" lang="en-US" sz="1400" b="1" i="0" u="none" strike="noStrike" kern="1200" cap="none" spc="0" normalizeH="0" baseline="0" noProof="0" dirty="0">
                          <a:ln>
                            <a:noFill/>
                          </a:ln>
                          <a:solidFill>
                            <a:srgbClr val="FF0000"/>
                          </a:solidFill>
                          <a:effectLst/>
                          <a:uLnTx/>
                          <a:uFillTx/>
                          <a:latin typeface="+mn-lt"/>
                          <a:ea typeface="+mn-ea"/>
                          <a:cs typeface="+mn-cs"/>
                        </a:rPr>
                        <a:t>-&gt; Jun 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SP-220805 </a:t>
                      </a:r>
                      <a:r>
                        <a:rPr lang="en-US" sz="1400" b="1" i="0" dirty="0">
                          <a:solidFill>
                            <a:srgbClr val="FF0000"/>
                          </a:solidFill>
                        </a:rPr>
                        <a:t>-&gt;S2-23xyz</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Tree>
    <p:extLst>
      <p:ext uri="{BB962C8B-B14F-4D97-AF65-F5344CB8AC3E}">
        <p14:creationId xmlns:p14="http://schemas.microsoft.com/office/powerpoint/2010/main" val="2320963445"/>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FS_eNPN_Ph2 and eNPN_Ph2 status after SA2#154AHE (2/3)</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1181595"/>
            <a:ext cx="8695692" cy="5140827"/>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2: </a:t>
            </a:r>
            <a:r>
              <a:rPr lang="en-US" altLang="de-DE" sz="1600" b="1" kern="0" dirty="0"/>
              <a:t>Support of Non-3GPP access for SNPN</a:t>
            </a:r>
            <a:endParaRPr lang="de-DE" altLang="de-DE" sz="1600" b="1" kern="0" dirty="0"/>
          </a:p>
          <a:p>
            <a:pPr lvl="1">
              <a:spcBef>
                <a:spcPts val="0"/>
              </a:spcBef>
              <a:spcAft>
                <a:spcPts val="0"/>
              </a:spcAft>
            </a:pPr>
            <a:r>
              <a:rPr lang="en-US" altLang="de-DE" sz="1200" kern="0" dirty="0"/>
              <a:t>3 CRs approved (2 for TS 23.501 and 1 for TS 23.316)</a:t>
            </a:r>
          </a:p>
          <a:p>
            <a:pPr lvl="1">
              <a:spcBef>
                <a:spcPts val="0"/>
              </a:spcBef>
              <a:spcAft>
                <a:spcPts val="0"/>
              </a:spcAft>
            </a:pPr>
            <a:r>
              <a:rPr lang="en-US" altLang="de-DE" sz="1200" kern="0" dirty="0"/>
              <a:t>CRs related to the approved CRs but for other specifications marked as not handled</a:t>
            </a:r>
          </a:p>
          <a:p>
            <a:pPr lvl="1">
              <a:spcBef>
                <a:spcPts val="0"/>
              </a:spcBef>
              <a:spcAft>
                <a:spcPts val="0"/>
              </a:spcAft>
            </a:pPr>
            <a:r>
              <a:rPr lang="en-US" altLang="de-DE" sz="1200" kern="0" dirty="0"/>
              <a:t>One open issue for wireline support of onboarding noted in one of the approved CRs</a:t>
            </a:r>
          </a:p>
          <a:p>
            <a:pPr>
              <a:spcBef>
                <a:spcPts val="0"/>
              </a:spcBef>
              <a:spcAft>
                <a:spcPts val="0"/>
              </a:spcAft>
            </a:pPr>
            <a:r>
              <a:rPr lang="de-DE" altLang="de-DE" sz="1400" b="1" kern="0" dirty="0"/>
              <a:t>Related to Key Issue 3: </a:t>
            </a:r>
            <a:r>
              <a:rPr lang="en-US" altLang="de-DE" sz="1400" b="1" kern="0" dirty="0"/>
              <a:t>Enabling NPN as hosting network for providing access to localized services</a:t>
            </a:r>
            <a:endParaRPr lang="de-DE" altLang="de-DE" sz="1400" b="1" kern="0" dirty="0"/>
          </a:p>
          <a:p>
            <a:pPr lvl="1">
              <a:spcBef>
                <a:spcPts val="0"/>
              </a:spcBef>
              <a:spcAft>
                <a:spcPts val="0"/>
              </a:spcAft>
            </a:pPr>
            <a:r>
              <a:rPr lang="en-US" altLang="de-DE" sz="1100" kern="0" dirty="0"/>
              <a:t>1 CR approved for TS 23.501</a:t>
            </a:r>
            <a:endParaRPr lang="en-US" altLang="zh-CN" sz="1100" kern="0" dirty="0"/>
          </a:p>
          <a:p>
            <a:pPr>
              <a:spcBef>
                <a:spcPts val="0"/>
              </a:spcBef>
              <a:spcAft>
                <a:spcPts val="0"/>
              </a:spcAft>
            </a:pPr>
            <a:r>
              <a:rPr lang="de-DE" altLang="de-DE" sz="1400" b="1" kern="0" dirty="0"/>
              <a:t>Related to Key Issue 4: </a:t>
            </a:r>
            <a:r>
              <a:rPr lang="en-US" altLang="de-DE" sz="1400" b="1" kern="0" dirty="0"/>
              <a:t>Enabling UE to discover, select and access NPN as hosting network and receive localized services</a:t>
            </a:r>
            <a:endParaRPr lang="de-DE" altLang="de-DE" sz="1400" b="1" kern="0" dirty="0"/>
          </a:p>
          <a:p>
            <a:pPr lvl="1">
              <a:spcBef>
                <a:spcPts val="0"/>
              </a:spcBef>
              <a:spcAft>
                <a:spcPts val="0"/>
              </a:spcAft>
            </a:pPr>
            <a:r>
              <a:rPr lang="en-US" altLang="de-DE" sz="1100" kern="0" dirty="0"/>
              <a:t>4 CRs approved (3 for TS 23.501 and 1 for TS 23.502)</a:t>
            </a:r>
          </a:p>
          <a:p>
            <a:pPr lvl="1">
              <a:spcBef>
                <a:spcPts val="0"/>
              </a:spcBef>
              <a:spcAft>
                <a:spcPts val="0"/>
              </a:spcAft>
            </a:pPr>
            <a:r>
              <a:rPr lang="en-US" altLang="de-DE" sz="1100" kern="0" dirty="0"/>
              <a:t>1 LS out on “Regarding issues related to SNPN selection for Localized services” sent to CT1 asking for feedback whether to extend existing lists or create new lists with validity conditions (issue left open in related CRs)</a:t>
            </a:r>
          </a:p>
          <a:p>
            <a:pPr lvl="1">
              <a:spcBef>
                <a:spcPts val="0"/>
              </a:spcBef>
              <a:spcAft>
                <a:spcPts val="0"/>
              </a:spcAft>
            </a:pPr>
            <a:r>
              <a:rPr lang="en-US" altLang="de-DE" sz="1100" kern="0" dirty="0"/>
              <a:t>2 CRs related to CAG enhancements postponed</a:t>
            </a:r>
          </a:p>
          <a:p>
            <a:pPr>
              <a:spcBef>
                <a:spcPts val="0"/>
              </a:spcBef>
              <a:spcAft>
                <a:spcPts val="0"/>
              </a:spcAft>
            </a:pPr>
            <a:r>
              <a:rPr lang="de-DE" altLang="de-DE" sz="1400" b="1" kern="0" dirty="0"/>
              <a:t>Related to Key Issue 5: </a:t>
            </a:r>
            <a:r>
              <a:rPr lang="en-US" altLang="de-DE" sz="1400" b="1" kern="0" dirty="0"/>
              <a:t>Enabling access to localized services via a specific hosting network</a:t>
            </a:r>
            <a:endParaRPr lang="de-DE" altLang="de-DE" sz="1400" b="1" kern="0" dirty="0"/>
          </a:p>
          <a:p>
            <a:pPr lvl="1">
              <a:spcBef>
                <a:spcPts val="0"/>
              </a:spcBef>
              <a:spcAft>
                <a:spcPts val="0"/>
              </a:spcAft>
            </a:pPr>
            <a:r>
              <a:rPr lang="en-US" altLang="de-DE" sz="1100" kern="0" dirty="0"/>
              <a:t>1 CR approved for TS 23.501</a:t>
            </a:r>
          </a:p>
          <a:p>
            <a:pPr lvl="1">
              <a:spcBef>
                <a:spcPts val="0"/>
              </a:spcBef>
              <a:spcAft>
                <a:spcPts val="0"/>
              </a:spcAft>
            </a:pPr>
            <a:r>
              <a:rPr lang="en-US" altLang="de-DE" sz="1100" kern="0" dirty="0"/>
              <a:t>An open issue related to validity for SM procedures</a:t>
            </a:r>
          </a:p>
          <a:p>
            <a:pPr>
              <a:spcBef>
                <a:spcPts val="0"/>
              </a:spcBef>
              <a:spcAft>
                <a:spcPts val="0"/>
              </a:spcAft>
            </a:pPr>
            <a:r>
              <a:rPr lang="de-DE" altLang="de-DE" sz="1400" b="1" kern="0" dirty="0"/>
              <a:t>Related to Key Issue 6: </a:t>
            </a:r>
            <a:r>
              <a:rPr lang="en-US" altLang="de-DE" sz="1400" b="1" kern="0" dirty="0"/>
              <a:t>Support for returning to home network</a:t>
            </a:r>
            <a:endParaRPr lang="de-DE" altLang="de-DE" sz="1400" b="1" kern="0" dirty="0"/>
          </a:p>
          <a:p>
            <a:pPr lvl="1">
              <a:spcBef>
                <a:spcPts val="0"/>
              </a:spcBef>
              <a:spcAft>
                <a:spcPts val="0"/>
              </a:spcAft>
            </a:pPr>
            <a:r>
              <a:rPr lang="en-US" altLang="de-DE" sz="1100" kern="0" dirty="0"/>
              <a:t>1 CR approved for TS 23.501</a:t>
            </a:r>
          </a:p>
        </p:txBody>
      </p:sp>
    </p:spTree>
    <p:extLst>
      <p:ext uri="{BB962C8B-B14F-4D97-AF65-F5344CB8AC3E}">
        <p14:creationId xmlns:p14="http://schemas.microsoft.com/office/powerpoint/2010/main" val="3328398952"/>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FS_eNPN_Ph2 and eNPN_Ph2 status after SA2#154AHE (3/3)</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398630"/>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RAN impacts identified for Key Issue 1 and 2</a:t>
            </a:r>
            <a:endParaRPr lang="en-US" sz="1050" strike="sngStrike" dirty="0"/>
          </a:p>
          <a:p>
            <a:pPr lvl="0">
              <a:spcBef>
                <a:spcPts val="0"/>
              </a:spcBef>
              <a:spcAft>
                <a:spcPts val="300"/>
              </a:spcAft>
            </a:pPr>
            <a:r>
              <a:rPr lang="de-DE" sz="1200" b="1" dirty="0"/>
              <a:t>WG dependencies</a:t>
            </a:r>
          </a:p>
          <a:p>
            <a:pPr lvl="1">
              <a:spcBef>
                <a:spcPts val="0"/>
              </a:spcBef>
              <a:spcAft>
                <a:spcPts val="300"/>
              </a:spcAft>
            </a:pPr>
            <a:r>
              <a:rPr lang="en-US" sz="1050" dirty="0"/>
              <a:t>SA3 dependencies related to key issue 2 and 4</a:t>
            </a:r>
            <a:endParaRPr lang="en-US" sz="1050" strike="sngStrike"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Issue on providing UE with additional information UE for manual selection of hosting network resolved without any normative changes</a:t>
            </a:r>
          </a:p>
          <a:p>
            <a:pPr>
              <a:spcBef>
                <a:spcPts val="0"/>
              </a:spcBef>
              <a:spcAft>
                <a:spcPts val="300"/>
              </a:spcAft>
            </a:pPr>
            <a:r>
              <a:rPr lang="de-DE" sz="1200" b="1" dirty="0"/>
              <a:t>Focus for the Next Meeting (3GPPSA2#155 in Feb 2023)</a:t>
            </a:r>
            <a:r>
              <a:rPr lang="de-DE" sz="1200" dirty="0"/>
              <a:t>:</a:t>
            </a:r>
          </a:p>
          <a:p>
            <a:pPr lvl="1">
              <a:spcBef>
                <a:spcPts val="0"/>
              </a:spcBef>
              <a:spcAft>
                <a:spcPts val="300"/>
              </a:spcAft>
            </a:pPr>
            <a:r>
              <a:rPr lang="en-US" sz="1050" dirty="0"/>
              <a:t>Finalize the normative work (related to KI#2, KI#4 and KI#5)</a:t>
            </a:r>
          </a:p>
          <a:p>
            <a:pPr>
              <a:spcBef>
                <a:spcPts val="0"/>
              </a:spcBef>
              <a:spcAft>
                <a:spcPts val="300"/>
              </a:spcAft>
            </a:pPr>
            <a:endParaRPr lang="en-US" altLang="zh-CN" sz="1200" b="1" dirty="0"/>
          </a:p>
          <a:p>
            <a:pPr>
              <a:spcBef>
                <a:spcPts val="0"/>
              </a:spcBef>
              <a:spcAft>
                <a:spcPts val="300"/>
              </a:spcAft>
            </a:pPr>
            <a:endParaRPr lang="en-US" altLang="zh-CN" sz="1200" b="1" dirty="0"/>
          </a:p>
          <a:p>
            <a:pPr>
              <a:spcBef>
                <a:spcPts val="0"/>
              </a:spcBef>
              <a:spcAft>
                <a:spcPts val="300"/>
              </a:spcAft>
            </a:pPr>
            <a:endParaRPr lang="en-US" altLang="zh-CN" sz="1200" b="1" dirty="0"/>
          </a:p>
          <a:p>
            <a:pPr>
              <a:spcBef>
                <a:spcPts val="0"/>
              </a:spcBef>
              <a:spcAft>
                <a:spcPts val="300"/>
              </a:spcAft>
            </a:pPr>
            <a:endParaRPr lang="en-US" altLang="zh-CN" sz="1200" b="1" dirty="0"/>
          </a:p>
          <a:p>
            <a:pPr>
              <a:spcBef>
                <a:spcPts val="0"/>
              </a:spcBef>
              <a:spcAft>
                <a:spcPts val="300"/>
              </a:spcAft>
            </a:pPr>
            <a:endParaRPr lang="en-US" altLang="zh-CN" sz="1200" b="1" dirty="0"/>
          </a:p>
          <a:p>
            <a:pPr>
              <a:spcBef>
                <a:spcPts val="0"/>
              </a:spcBef>
              <a:spcAft>
                <a:spcPts val="300"/>
              </a:spcAft>
            </a:pPr>
            <a:r>
              <a:rPr lang="en-US" altLang="zh-CN" sz="1200" b="1" dirty="0"/>
              <a:t>Overall Plan</a:t>
            </a:r>
            <a:r>
              <a:rPr lang="en-US" altLang="zh-CN" sz="1200" dirty="0"/>
              <a:t>:</a:t>
            </a:r>
          </a:p>
          <a:p>
            <a:pPr lvl="1">
              <a:lnSpc>
                <a:spcPct val="110000"/>
              </a:lnSpc>
              <a:defRPr/>
            </a:pPr>
            <a:r>
              <a:rPr lang="en-US" sz="1050" dirty="0"/>
              <a:t>SA2#149-E, 1 TU assigned, TR Skeleton, TR Scope, Architectural Assumption, Key Issues, allow solutions for KIs related to WT#1 and WT#2. </a:t>
            </a:r>
          </a:p>
          <a:p>
            <a:pPr lvl="1">
              <a:lnSpc>
                <a:spcPct val="110000"/>
              </a:lnSpc>
              <a:defRPr/>
            </a:pPr>
            <a:r>
              <a:rPr lang="en-US" sz="1050" dirty="0"/>
              <a:t>SA2#150-E, 1 TU assigned, last e-meeting for any new Key Issue, solutions for all Key Issues/WTs </a:t>
            </a:r>
          </a:p>
          <a:p>
            <a:pPr lvl="1">
              <a:lnSpc>
                <a:spcPct val="110000"/>
              </a:lnSpc>
              <a:defRPr/>
            </a:pPr>
            <a:r>
              <a:rPr lang="en-US" sz="1050" dirty="0"/>
              <a:t>SA2#151-E, 1,5 TU assigned, The</a:t>
            </a:r>
            <a:r>
              <a:rPr lang="en-US" sz="1050" u="sng" dirty="0"/>
              <a:t> </a:t>
            </a:r>
            <a:r>
              <a:rPr lang="en-US" sz="1050" dirty="0"/>
              <a:t>last e-meeting for any new solution related to KI#1 and KI#2. </a:t>
            </a:r>
          </a:p>
          <a:p>
            <a:pPr lvl="1">
              <a:lnSpc>
                <a:spcPct val="110000"/>
              </a:lnSpc>
              <a:defRPr/>
            </a:pPr>
            <a:r>
              <a:rPr lang="en-US" sz="1050" dirty="0"/>
              <a:t>SA2#152-E, 1 TU assigned, last e-meeting for any new solution related to KI#3-6, solution evaluation and conclusion, normative WID creation.</a:t>
            </a:r>
          </a:p>
          <a:p>
            <a:pPr lvl="1">
              <a:lnSpc>
                <a:spcPct val="110000"/>
              </a:lnSpc>
              <a:defRPr/>
            </a:pPr>
            <a:r>
              <a:rPr lang="en-US" sz="1050" dirty="0"/>
              <a:t>SA2#153-E, 1 TU assigned, solution evaluation and conclusion, update of normative WID if needed, TR for approval</a:t>
            </a:r>
            <a:endParaRPr lang="en-US" sz="1050" strike="sngStrike" dirty="0"/>
          </a:p>
          <a:p>
            <a:pPr lvl="1">
              <a:spcBef>
                <a:spcPts val="0"/>
              </a:spcBef>
              <a:spcAft>
                <a:spcPts val="300"/>
              </a:spcAft>
            </a:pPr>
            <a:r>
              <a:rPr lang="en-US" altLang="zh-CN" sz="1050" dirty="0"/>
              <a:t>SA2#154, use TU planned for normative work to finalize the study, update normative WID, TR for </a:t>
            </a:r>
            <a:r>
              <a:rPr lang="en-US" altLang="zh-CN" sz="1050" strike="sngStrike" dirty="0"/>
              <a:t>approval</a:t>
            </a:r>
            <a:r>
              <a:rPr lang="en-US" altLang="zh-CN" sz="1050" dirty="0"/>
              <a:t>-&gt;information. </a:t>
            </a:r>
          </a:p>
          <a:p>
            <a:pPr lvl="1">
              <a:spcBef>
                <a:spcPts val="0"/>
              </a:spcBef>
              <a:spcAft>
                <a:spcPts val="300"/>
              </a:spcAft>
            </a:pPr>
            <a:r>
              <a:rPr lang="en-US" altLang="zh-CN" sz="1050" dirty="0"/>
              <a:t>SA2#154AHE (Jan 2023), normative work</a:t>
            </a:r>
          </a:p>
          <a:p>
            <a:pPr lvl="1">
              <a:spcBef>
                <a:spcPts val="0"/>
              </a:spcBef>
              <a:spcAft>
                <a:spcPts val="300"/>
              </a:spcAft>
            </a:pPr>
            <a:r>
              <a:rPr lang="en-US" altLang="zh-CN" sz="1050" b="1" dirty="0"/>
              <a:t>SA2#155, normative work</a:t>
            </a:r>
          </a:p>
          <a:p>
            <a:pPr lvl="1">
              <a:spcBef>
                <a:spcPts val="0"/>
              </a:spcBef>
              <a:spcAft>
                <a:spcPts val="300"/>
              </a:spcAft>
            </a:pPr>
            <a:r>
              <a:rPr lang="en-US" altLang="zh-CN" sz="1050" dirty="0"/>
              <a:t>SA2#156, normative work</a:t>
            </a:r>
          </a:p>
          <a:p>
            <a:pPr>
              <a:spcBef>
                <a:spcPts val="0"/>
              </a:spcBef>
              <a:spcAft>
                <a:spcPts val="300"/>
              </a:spcAft>
            </a:pPr>
            <a:r>
              <a:rPr lang="en-US" altLang="zh-CN" sz="1200" b="1" dirty="0"/>
              <a:t>Risks:</a:t>
            </a:r>
          </a:p>
          <a:p>
            <a:pPr lvl="1">
              <a:spcBef>
                <a:spcPts val="0"/>
              </a:spcBef>
              <a:spcAft>
                <a:spcPts val="300"/>
              </a:spcAft>
            </a:pPr>
            <a:r>
              <a:rPr lang="en-US" altLang="zh-CN" sz="1050" dirty="0"/>
              <a:t>Some aspects dependent on SA3 progress</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pic>
        <p:nvPicPr>
          <p:cNvPr id="10" name="Picture 9">
            <a:extLst>
              <a:ext uri="{FF2B5EF4-FFF2-40B4-BE49-F238E27FC236}">
                <a16:creationId xmlns:a16="http://schemas.microsoft.com/office/drawing/2014/main" id="{9EAEC862-990E-4544-A4A1-B7BB3ED2BF1A}"/>
              </a:ext>
            </a:extLst>
          </p:cNvPr>
          <p:cNvPicPr>
            <a:picLocks noChangeAspect="1"/>
          </p:cNvPicPr>
          <p:nvPr/>
        </p:nvPicPr>
        <p:blipFill>
          <a:blip r:embed="rId3"/>
          <a:stretch>
            <a:fillRect/>
          </a:stretch>
        </p:blipFill>
        <p:spPr>
          <a:xfrm>
            <a:off x="0" y="2728942"/>
            <a:ext cx="9144000" cy="609600"/>
          </a:xfrm>
          <a:prstGeom prst="rect">
            <a:avLst/>
          </a:prstGeom>
        </p:spPr>
      </p:pic>
    </p:spTree>
    <p:extLst>
      <p:ext uri="{BB962C8B-B14F-4D97-AF65-F5344CB8AC3E}">
        <p14:creationId xmlns:p14="http://schemas.microsoft.com/office/powerpoint/2010/main" val="2983108828"/>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59283" y="289786"/>
            <a:ext cx="7291602" cy="632637"/>
          </a:xfrm>
        </p:spPr>
        <p:txBody>
          <a:bodyPr/>
          <a:lstStyle/>
          <a:p>
            <a:r>
              <a:rPr lang="en-US" altLang="de-DE" b="1" dirty="0"/>
              <a:t>FS_eNPN_Ph2 and eNPN_Ph2</a:t>
            </a:r>
            <a:br>
              <a:rPr lang="en-US" altLang="de-DE" b="1" dirty="0"/>
            </a:br>
            <a:r>
              <a:rPr lang="en-US" altLang="de-DE" b="1" dirty="0"/>
              <a:t>Status at SA#98e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159283" y="2436155"/>
            <a:ext cx="8869357"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kern="0" dirty="0"/>
              <a:t>Progress since SA#97-e of FS_eNPN_Ph2:</a:t>
            </a:r>
          </a:p>
          <a:p>
            <a:pPr lvl="1">
              <a:spcBef>
                <a:spcPts val="0"/>
              </a:spcBef>
              <a:spcAft>
                <a:spcPts val="0"/>
              </a:spcAft>
            </a:pPr>
            <a:r>
              <a:rPr lang="en-US" altLang="de-DE" sz="1100" kern="0" dirty="0"/>
              <a:t>18 P-CRs agreed</a:t>
            </a:r>
          </a:p>
          <a:p>
            <a:pPr lvl="1">
              <a:spcBef>
                <a:spcPts val="0"/>
              </a:spcBef>
              <a:spcAft>
                <a:spcPts val="0"/>
              </a:spcAft>
            </a:pPr>
            <a:r>
              <a:rPr lang="en-US" altLang="de-DE" sz="1100" kern="0" dirty="0"/>
              <a:t>1 LS out sent to SA1, SA3, CT1 on “Progress and open issues for NPN enhancements in Rel-18” related to KI#2 and KI#4</a:t>
            </a:r>
          </a:p>
          <a:p>
            <a:pPr lvl="1">
              <a:spcBef>
                <a:spcPts val="0"/>
              </a:spcBef>
              <a:spcAft>
                <a:spcPts val="0"/>
              </a:spcAft>
            </a:pPr>
            <a:r>
              <a:rPr lang="en-US" altLang="de-DE" sz="1100" kern="0" dirty="0"/>
              <a:t>1 LS out sent to SA3-LI on “LI requirements applicable to non-3GPP access to SNPNs” related to KI#2</a:t>
            </a:r>
          </a:p>
          <a:p>
            <a:pPr lvl="1">
              <a:spcBef>
                <a:spcPts val="0"/>
              </a:spcBef>
              <a:spcAft>
                <a:spcPts val="0"/>
              </a:spcAft>
            </a:pPr>
            <a:r>
              <a:rPr lang="en-US" altLang="de-DE" sz="1100" kern="0" dirty="0"/>
              <a:t>2 solutions updated; the TR includes still 47 solutions</a:t>
            </a:r>
          </a:p>
          <a:p>
            <a:pPr lvl="1">
              <a:spcBef>
                <a:spcPts val="0"/>
              </a:spcBef>
              <a:spcAft>
                <a:spcPts val="0"/>
              </a:spcAft>
            </a:pPr>
            <a:r>
              <a:rPr lang="en-US" altLang="de-DE" sz="1100" kern="0" dirty="0"/>
              <a:t>KI#2 conclusions updated, open issue dependent on SA3 agreed to be resolved during normative work based on SA3 feedback</a:t>
            </a:r>
          </a:p>
          <a:p>
            <a:pPr lvl="1">
              <a:spcBef>
                <a:spcPts val="0"/>
              </a:spcBef>
              <a:spcAft>
                <a:spcPts val="0"/>
              </a:spcAft>
            </a:pPr>
            <a:r>
              <a:rPr lang="en-US" altLang="de-DE" sz="1100" kern="0" dirty="0"/>
              <a:t>KI#3-6 evaluations updated, and conclusions agreed, one open issues remains for KI#4</a:t>
            </a:r>
          </a:p>
          <a:p>
            <a:pPr lvl="1">
              <a:spcBef>
                <a:spcPts val="0"/>
              </a:spcBef>
              <a:spcAft>
                <a:spcPts val="0"/>
              </a:spcAft>
            </a:pPr>
            <a:r>
              <a:rPr lang="en-US" altLang="zh-CN" sz="1100" kern="0" dirty="0"/>
              <a:t>TR sent for information the second time due to one remaining open issue, normative WID updated as per TR conclusions</a:t>
            </a:r>
          </a:p>
          <a:p>
            <a:pPr marL="457200" lvl="1" indent="-457200">
              <a:spcBef>
                <a:spcPts val="0"/>
              </a:spcBef>
              <a:spcAft>
                <a:spcPts val="0"/>
              </a:spcAft>
              <a:buFont typeface="Arial" panose="020B0604020202020204" pitchFamily="34" charset="0"/>
              <a:buBlip>
                <a:blip r:embed="rId2"/>
              </a:buBlip>
            </a:pPr>
            <a:r>
              <a:rPr lang="en-US" sz="1600" kern="0" dirty="0">
                <a:ea typeface="+mn-ea"/>
                <a:cs typeface="+mn-cs"/>
              </a:rPr>
              <a:t>RAN impacts and dependencies:</a:t>
            </a:r>
            <a:endParaRPr lang="de-DE" sz="1600" kern="0" dirty="0">
              <a:ea typeface="+mn-ea"/>
              <a:cs typeface="+mn-cs"/>
            </a:endParaRPr>
          </a:p>
          <a:p>
            <a:pPr lvl="1">
              <a:spcBef>
                <a:spcPts val="0"/>
              </a:spcBef>
              <a:spcAft>
                <a:spcPts val="300"/>
              </a:spcAft>
            </a:pPr>
            <a:r>
              <a:rPr lang="en-US" sz="1100" kern="0" dirty="0"/>
              <a:t>No new RAN impact identified (key issues 1, 2 have RAN impact)</a:t>
            </a:r>
          </a:p>
          <a:p>
            <a:pPr lvl="1">
              <a:spcBef>
                <a:spcPts val="0"/>
              </a:spcBef>
              <a:spcAft>
                <a:spcPts val="300"/>
              </a:spcAft>
            </a:pPr>
            <a:r>
              <a:rPr lang="en-US" sz="1100" kern="0" dirty="0"/>
              <a:t>SA3 study FS_eNPN_Ph2_SEC, completion rate 60%</a:t>
            </a:r>
          </a:p>
          <a:p>
            <a:pPr>
              <a:spcBef>
                <a:spcPts val="0"/>
              </a:spcBef>
              <a:spcAft>
                <a:spcPts val="0"/>
              </a:spcAft>
            </a:pPr>
            <a:r>
              <a:rPr lang="de-DE" sz="1600" kern="0" dirty="0"/>
              <a:t>Next steps:</a:t>
            </a:r>
          </a:p>
          <a:p>
            <a:pPr lvl="1">
              <a:spcBef>
                <a:spcPts val="0"/>
              </a:spcBef>
              <a:spcAft>
                <a:spcPts val="0"/>
              </a:spcAft>
            </a:pPr>
            <a:r>
              <a:rPr lang="en-US" sz="1100" kern="0" dirty="0"/>
              <a:t>Finalize the study (KI#4), if time given (estimated to 0.5 TU), and finalize normative work (estimated to require 1.5 TUs excluding KI#4 open issue)</a:t>
            </a:r>
          </a:p>
          <a:p>
            <a:pPr>
              <a:spcBef>
                <a:spcPts val="0"/>
              </a:spcBef>
              <a:spcAft>
                <a:spcPts val="0"/>
              </a:spcAft>
            </a:pPr>
            <a:r>
              <a:rPr lang="en-US" sz="1400" kern="0" dirty="0"/>
              <a:t>Progress of eNPN_Ph2:</a:t>
            </a:r>
          </a:p>
          <a:p>
            <a:pPr lvl="1">
              <a:spcBef>
                <a:spcPts val="0"/>
              </a:spcBef>
              <a:spcAft>
                <a:spcPts val="0"/>
              </a:spcAft>
            </a:pPr>
            <a:r>
              <a:rPr lang="en-US" sz="1100" kern="0" dirty="0"/>
              <a:t>2 CRs approved related to KI#1 (whereas 1 CR updated at SA2#154)</a:t>
            </a:r>
          </a:p>
          <a:p>
            <a:pPr lvl="1">
              <a:spcBef>
                <a:spcPts val="0"/>
              </a:spcBef>
              <a:spcAft>
                <a:spcPts val="0"/>
              </a:spcAft>
            </a:pPr>
            <a:r>
              <a:rPr lang="en-US" sz="1100" kern="0" dirty="0"/>
              <a:t>5 CRs approved related to KI#2 (whereas 4 CRs updated at SA2#154)</a:t>
            </a:r>
          </a:p>
          <a:p>
            <a:pPr lvl="1">
              <a:spcBef>
                <a:spcPts val="0"/>
              </a:spcBef>
              <a:spcAft>
                <a:spcPts val="0"/>
              </a:spcAft>
            </a:pPr>
            <a:r>
              <a:rPr lang="en-US" sz="1100" kern="0" dirty="0"/>
              <a:t>1 question/LS related to SNPN access mode for non-3GPP access (KI#2) sent to CT1 that may impact approved CRs related to KI#2</a:t>
            </a:r>
          </a:p>
          <a:p>
            <a:pPr lvl="1">
              <a:spcBef>
                <a:spcPts val="0"/>
              </a:spcBef>
              <a:spcAft>
                <a:spcPts val="0"/>
              </a:spcAft>
            </a:pPr>
            <a:r>
              <a:rPr lang="en-US" sz="1100" kern="0" dirty="0"/>
              <a:t>1 question/LS related to LI requirements applicable to non-3GPP access to SNPNs sent to SA3-LI that may impact CR related to KI#2</a:t>
            </a:r>
          </a:p>
          <a:p>
            <a:pPr lvl="1">
              <a:spcBef>
                <a:spcPts val="0"/>
              </a:spcBef>
              <a:spcAft>
                <a:spcPts val="0"/>
              </a:spcAft>
            </a:pPr>
            <a:endParaRPr lang="en-US" sz="1100" kern="0" dirty="0"/>
          </a:p>
          <a:p>
            <a:pPr marL="457200" lvl="1" indent="0">
              <a:buFont typeface="Arial" panose="020B0604020202020204" pitchFamily="34" charset="0"/>
              <a:buNone/>
            </a:pPr>
            <a:r>
              <a:rPr lang="en-US" altLang="zh-CN" sz="1100" kern="0" dirty="0"/>
              <a:t> </a:t>
            </a:r>
          </a:p>
        </p:txBody>
      </p:sp>
      <p:graphicFrame>
        <p:nvGraphicFramePr>
          <p:cNvPr id="6" name="Content Placeholder 8">
            <a:extLst>
              <a:ext uri="{FF2B5EF4-FFF2-40B4-BE49-F238E27FC236}">
                <a16:creationId xmlns:a16="http://schemas.microsoft.com/office/drawing/2014/main" id="{808B9930-0DB5-43AD-8827-84D6DECA4AEF}"/>
              </a:ext>
            </a:extLst>
          </p:cNvPr>
          <p:cNvGraphicFramePr>
            <a:graphicFrameLocks/>
          </p:cNvGraphicFramePr>
          <p:nvPr>
            <p:extLst>
              <p:ext uri="{D42A27DB-BD31-4B8C-83A1-F6EECF244321}">
                <p14:modId xmlns:p14="http://schemas.microsoft.com/office/powerpoint/2010/main" val="2194696233"/>
              </p:ext>
            </p:extLst>
          </p:nvPr>
        </p:nvGraphicFramePr>
        <p:xfrm>
          <a:off x="218574" y="1335829"/>
          <a:ext cx="8810067" cy="1166447"/>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07854">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37671">
                <a:tc>
                  <a:txBody>
                    <a:bodyPr/>
                    <a:lstStyle/>
                    <a:p>
                      <a:r>
                        <a:rPr lang="en-US" sz="1400" b="1" kern="1200" dirty="0">
                          <a:solidFill>
                            <a:schemeClr val="lt1"/>
                          </a:solidFill>
                          <a:effectLst/>
                          <a:latin typeface="+mn-lt"/>
                          <a:ea typeface="+mn-ea"/>
                          <a:cs typeface="+mn-cs"/>
                        </a:rPr>
                        <a:t>FS_eNPN_Ph2</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75%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SP-211656</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9394">
                <a:tc>
                  <a:txBody>
                    <a:bodyPr/>
                    <a:lstStyle/>
                    <a:p>
                      <a:r>
                        <a:rPr kumimoji="0" lang="en-US" sz="1400" b="1" i="0" u="none" strike="noStrike" kern="1200" cap="none" normalizeH="0" baseline="0" dirty="0">
                          <a:ln>
                            <a:noFill/>
                          </a:ln>
                          <a:solidFill>
                            <a:schemeClr val="bg1"/>
                          </a:solidFill>
                          <a:effectLst/>
                          <a:latin typeface="+mn-lt"/>
                          <a:ea typeface="+mn-ea"/>
                          <a:cs typeface="+mn-cs"/>
                        </a:rPr>
                        <a:t>eNPN_Ph2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kern="1200" dirty="0">
                          <a:solidFill>
                            <a:schemeClr val="lt1"/>
                          </a:solidFill>
                          <a:effectLst/>
                          <a:latin typeface="+mn-lt"/>
                          <a:ea typeface="+mn-ea"/>
                          <a:cs typeface="+mn-cs"/>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0% &gt; 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Mar, 23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400" b="1" i="0" dirty="0">
                          <a:solidFill>
                            <a:schemeClr val="bg1"/>
                          </a:solidFill>
                        </a:rPr>
                        <a:t>SP-220805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524747075"/>
                  </a:ext>
                </a:extLst>
              </a:tr>
            </a:tbl>
          </a:graphicData>
        </a:graphic>
      </p:graphicFrame>
      <p:sp>
        <p:nvSpPr>
          <p:cNvPr id="3" name="TextBox 2">
            <a:extLst>
              <a:ext uri="{FF2B5EF4-FFF2-40B4-BE49-F238E27FC236}">
                <a16:creationId xmlns:a16="http://schemas.microsoft.com/office/drawing/2014/main" id="{DA0B6D4B-C90A-4C61-846F-FF3CCF56B57E}"/>
              </a:ext>
            </a:extLst>
          </p:cNvPr>
          <p:cNvSpPr txBox="1"/>
          <p:nvPr/>
        </p:nvSpPr>
        <p:spPr>
          <a:xfrm rot="894531">
            <a:off x="2221957" y="2446273"/>
            <a:ext cx="6690037" cy="584775"/>
          </a:xfrm>
          <a:prstGeom prst="rect">
            <a:avLst/>
          </a:prstGeom>
          <a:noFill/>
        </p:spPr>
        <p:txBody>
          <a:bodyPr wrap="none" rtlCol="0">
            <a:spAutoFit/>
          </a:bodyPr>
          <a:lstStyle/>
          <a:p>
            <a:r>
              <a:rPr lang="en-US" sz="3200" dirty="0">
                <a:solidFill>
                  <a:srgbClr val="FF0000"/>
                </a:solidFill>
                <a:highlight>
                  <a:srgbClr val="FFFF00"/>
                </a:highlight>
              </a:rPr>
              <a:t>TO BE UPDATED AFTER SA2#155</a:t>
            </a:r>
          </a:p>
        </p:txBody>
      </p:sp>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3A08C6E7E0CB5C40B3C0F55B9E8294C3" ma:contentTypeVersion="6" ma:contentTypeDescription="Create a new document." ma:contentTypeScope="" ma:versionID="08e23bae4a5af0d7c7e055733b027c37">
  <xsd:schema xmlns:xsd="http://www.w3.org/2001/XMLSchema" xmlns:xs="http://www.w3.org/2001/XMLSchema" xmlns:p="http://schemas.microsoft.com/office/2006/metadata/properties" xmlns:ns2="dcc30912-d230-4cc2-b11f-bb5ca2a6b6f5" xmlns:ns3="09cef1fd-e61b-4dbf-b745-21988b13f978" targetNamespace="http://schemas.microsoft.com/office/2006/metadata/properties" ma:root="true" ma:fieldsID="612b51cb82d05804ae60e054f989111e" ns2:_="" ns3:_="">
    <xsd:import namespace="dcc30912-d230-4cc2-b11f-bb5ca2a6b6f5"/>
    <xsd:import namespace="09cef1fd-e61b-4dbf-b745-21988b13f978"/>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cc30912-d230-4cc2-b11f-bb5ca2a6b6f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9cef1fd-e61b-4dbf-b745-21988b13f978"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2.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FB06B07D-423A-4012-A7AA-33F90EA5F8B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cc30912-d230-4cc2-b11f-bb5ca2a6b6f5"/>
    <ds:schemaRef ds:uri="09cef1fd-e61b-4dbf-b745-21988b13f97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52618</TotalTime>
  <Words>1159</Words>
  <Application>Microsoft Office PowerPoint</Application>
  <PresentationFormat>On-screen Show (4:3)</PresentationFormat>
  <Paragraphs>123</Paragraphs>
  <Slides>5</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Arial</vt:lpstr>
      <vt:lpstr>Arial </vt:lpstr>
      <vt:lpstr>Calibri</vt:lpstr>
      <vt:lpstr>Times New Roman</vt:lpstr>
      <vt:lpstr>Office Theme</vt:lpstr>
      <vt:lpstr>FS_eNPN_Ph2 + eNPN_Ph2 Status Report</vt:lpstr>
      <vt:lpstr>FS_eNPN_Ph2 and eNPN_Ph2 status after SA2#154AHE (1/3)</vt:lpstr>
      <vt:lpstr>FS_eNPN_Ph2 and eNPN_Ph2 status after SA2#154AHE (2/3)</vt:lpstr>
      <vt:lpstr>FS_eNPN_Ph2 and eNPN_Ph2 status after SA2#154AHE (3/3)</vt:lpstr>
      <vt:lpstr>FS_eNPN_Ph2 and eNPN_Ph2 Status at SA#98e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 User</cp:lastModifiedBy>
  <cp:revision>1849</cp:revision>
  <dcterms:created xsi:type="dcterms:W3CDTF">2008-08-30T09:32:10Z</dcterms:created>
  <dcterms:modified xsi:type="dcterms:W3CDTF">2023-01-23T09:46:45Z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0x0101003A08C6E7E0CB5C40B3C0F55B9E8294C3</vt:lpwstr>
  </property>
</Properties>
</file>